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86" r:id="rId3"/>
    <p:sldId id="311" r:id="rId4"/>
    <p:sldId id="312" r:id="rId5"/>
    <p:sldId id="313" r:id="rId6"/>
    <p:sldId id="314" r:id="rId7"/>
    <p:sldId id="315" r:id="rId8"/>
    <p:sldId id="317" r:id="rId9"/>
    <p:sldId id="316" r:id="rId10"/>
    <p:sldId id="303" r:id="rId11"/>
    <p:sldId id="306" r:id="rId12"/>
    <p:sldId id="309" r:id="rId13"/>
    <p:sldId id="310" r:id="rId14"/>
    <p:sldId id="318" r:id="rId15"/>
    <p:sldId id="298" r:id="rId16"/>
    <p:sldId id="319" r:id="rId17"/>
    <p:sldId id="320" r:id="rId18"/>
    <p:sldId id="293" r:id="rId19"/>
    <p:sldId id="296" r:id="rId20"/>
    <p:sldId id="295" r:id="rId21"/>
    <p:sldId id="264" r:id="rId22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0000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0000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0000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0000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00"/>
    <a:srgbClr val="0000FF"/>
    <a:srgbClr val="FFFFFF"/>
    <a:srgbClr val="DAFD07"/>
    <a:srgbClr val="003366"/>
    <a:srgbClr val="6A9BDE"/>
    <a:srgbClr val="3677D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78148" autoAdjust="0"/>
  </p:normalViewPr>
  <p:slideViewPr>
    <p:cSldViewPr>
      <p:cViewPr>
        <p:scale>
          <a:sx n="90" d="100"/>
          <a:sy n="90" d="100"/>
        </p:scale>
        <p:origin x="-153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84" y="-84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20" tIns="44810" rIns="89620" bIns="4481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20" tIns="44810" rIns="89620" bIns="448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20" tIns="44810" rIns="89620" bIns="4481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20" tIns="44810" rIns="89620" bIns="448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08474C-AA92-46DC-83ED-A89040D5551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defTabSz="93199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algn="r" defTabSz="93199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4838"/>
            <a:ext cx="56102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defTabSz="93199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algn="r" defTabSz="93199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C5E1BBA-B526-4519-B998-55063DB5614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AECD7096-4B3A-40E6-ACEE-3DD0B619CFF4}" type="slidenum">
              <a:rPr lang="en-CA" smtClean="0">
                <a:latin typeface="Arial" pitchFamily="34" charset="0"/>
              </a:rPr>
              <a:pPr defTabSz="931863"/>
              <a:t>1</a:t>
            </a:fld>
            <a:endParaRPr lang="en-CA" smtClean="0"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 smtClean="0">
              <a:latin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43A97033-9C78-4EC3-B15D-B3D7D930EC13}" type="slidenum">
              <a:rPr lang="en-CA" smtClean="0">
                <a:latin typeface="Arial" pitchFamily="34" charset="0"/>
              </a:rPr>
              <a:pPr defTabSz="931863"/>
              <a:t>10</a:t>
            </a:fld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 smtClean="0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F71C0A94-F0E1-4213-B209-1C846778E914}" type="slidenum">
              <a:rPr lang="en-CA" smtClean="0">
                <a:latin typeface="Arial" pitchFamily="34" charset="0"/>
              </a:rPr>
              <a:pPr defTabSz="931863"/>
              <a:t>11</a:t>
            </a:fld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6309BF0D-DC80-4388-B3A0-FB2C7F154639}" type="slidenum">
              <a:rPr lang="en-CA" smtClean="0">
                <a:latin typeface="Arial" pitchFamily="34" charset="0"/>
              </a:rPr>
              <a:pPr defTabSz="931863"/>
              <a:t>12</a:t>
            </a:fld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 smtClean="0">
              <a:latin typeface="Arial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73A437E8-D490-43D6-82B2-B263EA5A6292}" type="slidenum">
              <a:rPr lang="en-CA" smtClean="0">
                <a:latin typeface="Arial" pitchFamily="34" charset="0"/>
              </a:rPr>
              <a:pPr defTabSz="931863"/>
              <a:t>13</a:t>
            </a:fld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 smtClean="0">
              <a:latin typeface="Arial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73A437E8-D490-43D6-82B2-B263EA5A6292}" type="slidenum">
              <a:rPr lang="en-CA" smtClean="0">
                <a:latin typeface="Arial" pitchFamily="34" charset="0"/>
              </a:rPr>
              <a:pPr defTabSz="931863"/>
              <a:t>14</a:t>
            </a:fld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 smtClean="0">
                <a:latin typeface="Arial" pitchFamily="34" charset="0"/>
              </a:rPr>
              <a:t>Confidentially pattern taken into account, on request, data per fuel are given.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A6B81D6D-10E9-4743-B1A4-9F03B8ADA798}" type="slidenum">
              <a:rPr lang="en-CA" smtClean="0">
                <a:latin typeface="Arial" pitchFamily="34" charset="0"/>
              </a:rPr>
              <a:pPr defTabSz="931863"/>
              <a:t>15</a:t>
            </a:fld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 smtClean="0">
              <a:latin typeface="Arial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A6B81D6D-10E9-4743-B1A4-9F03B8ADA798}" type="slidenum">
              <a:rPr lang="en-CA" smtClean="0">
                <a:latin typeface="Arial" pitchFamily="34" charset="0"/>
              </a:rPr>
              <a:pPr defTabSz="931863"/>
              <a:t>16</a:t>
            </a:fld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 smtClean="0">
              <a:latin typeface="Arial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A6B81D6D-10E9-4743-B1A4-9F03B8ADA798}" type="slidenum">
              <a:rPr lang="en-CA" smtClean="0">
                <a:latin typeface="Arial" pitchFamily="34" charset="0"/>
              </a:rPr>
              <a:pPr defTabSz="931863"/>
              <a:t>17</a:t>
            </a:fld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CA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8530E68B-1D10-4683-8CAC-23CC3F8A7C1F}" type="slidenum">
              <a:rPr lang="en-CA" smtClean="0">
                <a:latin typeface="Arial" pitchFamily="34" charset="0"/>
              </a:rPr>
              <a:pPr defTabSz="931863"/>
              <a:t>18</a:t>
            </a:fld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31BC0623-D367-4098-89E3-E3E656B97BAD}" type="slidenum">
              <a:rPr lang="en-CA" smtClean="0">
                <a:latin typeface="Arial" pitchFamily="34" charset="0"/>
              </a:rPr>
              <a:pPr defTabSz="931863"/>
              <a:t>19</a:t>
            </a:fld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469F8913-42B7-4910-BC43-C25EDD60EC8F}" type="slidenum">
              <a:rPr lang="en-CA" smtClean="0">
                <a:latin typeface="Arial" pitchFamily="34" charset="0"/>
              </a:rPr>
              <a:pPr defTabSz="931863"/>
              <a:t>2</a:t>
            </a:fld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CA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A341787B-92EF-41D7-8A88-AC546CBF911C}" type="slidenum">
              <a:rPr lang="en-CA" smtClean="0">
                <a:latin typeface="Arial" pitchFamily="34" charset="0"/>
              </a:rPr>
              <a:pPr defTabSz="931863"/>
              <a:t>20</a:t>
            </a:fld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50F7DF02-BA2B-4BF2-9C5B-CCE6121C2C16}" type="slidenum">
              <a:rPr lang="en-CA" smtClean="0">
                <a:latin typeface="Arial" pitchFamily="34" charset="0"/>
              </a:rPr>
              <a:pPr defTabSz="931863"/>
              <a:t>21</a:t>
            </a:fld>
            <a:endParaRPr lang="en-CA" smtClean="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469F8913-42B7-4910-BC43-C25EDD60EC8F}" type="slidenum">
              <a:rPr lang="en-CA" smtClean="0">
                <a:latin typeface="Arial" pitchFamily="34" charset="0"/>
              </a:rPr>
              <a:pPr defTabSz="931863"/>
              <a:t>3</a:t>
            </a:fld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469F8913-42B7-4910-BC43-C25EDD60EC8F}" type="slidenum">
              <a:rPr lang="en-CA" smtClean="0">
                <a:latin typeface="Arial" pitchFamily="34" charset="0"/>
              </a:rPr>
              <a:pPr defTabSz="931863"/>
              <a:t>4</a:t>
            </a:fld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469F8913-42B7-4910-BC43-C25EDD60EC8F}" type="slidenum">
              <a:rPr lang="en-CA" smtClean="0">
                <a:latin typeface="Arial" pitchFamily="34" charset="0"/>
              </a:rPr>
              <a:pPr defTabSz="931863"/>
              <a:t>5</a:t>
            </a:fld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469F8913-42B7-4910-BC43-C25EDD60EC8F}" type="slidenum">
              <a:rPr lang="en-CA" smtClean="0">
                <a:latin typeface="Arial" pitchFamily="34" charset="0"/>
              </a:rPr>
              <a:pPr defTabSz="931863"/>
              <a:t>6</a:t>
            </a:fld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469F8913-42B7-4910-BC43-C25EDD60EC8F}" type="slidenum">
              <a:rPr lang="en-CA" smtClean="0">
                <a:latin typeface="Arial" pitchFamily="34" charset="0"/>
              </a:rPr>
              <a:pPr defTabSz="931863"/>
              <a:t>7</a:t>
            </a:fld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469F8913-42B7-4910-BC43-C25EDD60EC8F}" type="slidenum">
              <a:rPr lang="en-CA" smtClean="0">
                <a:latin typeface="Arial" pitchFamily="34" charset="0"/>
              </a:rPr>
              <a:pPr defTabSz="931863"/>
              <a:t>8</a:t>
            </a:fld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469F8913-42B7-4910-BC43-C25EDD60EC8F}" type="slidenum">
              <a:rPr lang="en-CA" smtClean="0">
                <a:latin typeface="Arial" pitchFamily="34" charset="0"/>
              </a:rPr>
              <a:pPr defTabSz="931863"/>
              <a:t>9</a:t>
            </a:fld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6B6B4-9C53-4951-B1C7-1B4CDB59825A}" type="datetime1">
              <a:rPr lang="en-CA"/>
              <a:pPr>
                <a:defRPr/>
              </a:pPr>
              <a:t>31/01/2014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A9125-6A94-4538-838B-70A781815CF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1D666-5623-4D59-A1BE-1DFF37D1DBC4}" type="datetime1">
              <a:rPr lang="en-CA"/>
              <a:pPr>
                <a:defRPr/>
              </a:pPr>
              <a:t>31/01/2014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83F37-E758-4291-8974-D37CC02C36B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806EC-48F1-42A2-A2A9-625082E132CB}" type="datetime1">
              <a:rPr lang="en-CA"/>
              <a:pPr>
                <a:defRPr/>
              </a:pPr>
              <a:t>31/01/2014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7CF7B-066D-4953-A22F-A894A060183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CFBE5-0A4C-45EF-9FB0-BFA4317D4B2C}" type="datetime1">
              <a:rPr lang="en-CA"/>
              <a:pPr>
                <a:defRPr/>
              </a:pPr>
              <a:t>31/01/2014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981DF-FDCA-46CD-AA8B-59663B243A1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C212C-DC72-4A16-B198-4234DCEC6F8B}" type="datetime1">
              <a:rPr lang="en-CA"/>
              <a:pPr>
                <a:defRPr/>
              </a:pPr>
              <a:t>31/01/2014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5CD1-83CD-461C-A979-E1D1E112488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0E528-FA99-4C7B-91DB-AC3EE05EBD9B}" type="datetime1">
              <a:rPr lang="en-CA"/>
              <a:pPr>
                <a:defRPr/>
              </a:pPr>
              <a:t>31/01/2014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B0B8F-3AEF-4633-80D5-5B9546945DF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58B03-D569-473C-963B-9E3E0F2031BF}" type="datetime1">
              <a:rPr lang="en-CA"/>
              <a:pPr>
                <a:defRPr/>
              </a:pPr>
              <a:t>31/01/2014</a:t>
            </a:fld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A7626-8DEC-4F39-A400-AAEF85B6345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D9F0-4F89-4BAE-9F1C-394A0A9AC050}" type="datetime1">
              <a:rPr lang="en-CA"/>
              <a:pPr>
                <a:defRPr/>
              </a:pPr>
              <a:t>31/01/2014</a:t>
            </a:fld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598A5-F24F-4850-B004-67BF282F13A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19A5E-6FC2-41B8-AC67-B8E7C7B6AA20}" type="datetime1">
              <a:rPr lang="en-CA"/>
              <a:pPr>
                <a:defRPr/>
              </a:pPr>
              <a:t>31/01/2014</a:t>
            </a:fld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50D7-46D1-499B-9553-3FE4A426388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C4752-F739-498D-B1B9-E1BA4071DD63}" type="datetime1">
              <a:rPr lang="en-CA"/>
              <a:pPr>
                <a:defRPr/>
              </a:pPr>
              <a:t>31/01/2014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1420B-04BB-4379-A3C8-FA37BD50FC9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8E4CA-F99D-487C-90C1-234D5D70EE11}" type="datetime1">
              <a:rPr lang="en-CA"/>
              <a:pPr>
                <a:defRPr/>
              </a:pPr>
              <a:t>31/01/2014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CD436-A636-425E-863B-7B518F9939A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8125" y="63801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661C8B5-EBAD-44C3-9263-7AC906C06698}" type="datetime1">
              <a:rPr lang="en-CA"/>
              <a:pPr>
                <a:defRPr/>
              </a:pPr>
              <a:t>31/01/2014</a:t>
            </a:fld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213" y="63881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288" y="6408738"/>
            <a:ext cx="15224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6957173-33B3-4F77-831A-BACD506725F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5.statcan.gc.ca/cansim/a26?lang=eng&amp;retrLang=eng&amp;id=1530032&amp;paSer=&amp;pattern=&amp;stByVal=1&amp;p1=1&amp;p2=50&amp;tabMode=dataTable&amp;csid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5.statcan.gc.ca/cansim/a26?lang=eng&amp;retrLang=eng&amp;id=1530031&amp;paSer=&amp;pattern=&amp;stByVal=1&amp;p1=1&amp;p2=50&amp;tabMode=dataTable&amp;csid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1692275" y="1844675"/>
            <a:ext cx="597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1188" y="2228671"/>
            <a:ext cx="79216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3600" b="1" dirty="0" smtClean="0">
                <a:solidFill>
                  <a:schemeClr val="bg1"/>
                </a:solidFill>
              </a:rPr>
              <a:t>Overview of the Canadian Energy Flow Account</a:t>
            </a:r>
            <a:endParaRPr lang="en-CA" sz="3600" b="1" dirty="0">
              <a:solidFill>
                <a:schemeClr val="bg1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 rot="10800000" flipV="1">
            <a:off x="322263" y="3940313"/>
            <a:ext cx="8572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000" b="1" dirty="0" smtClean="0">
                <a:solidFill>
                  <a:schemeClr val="tx1"/>
                </a:solidFill>
              </a:rPr>
              <a:t>Regional Seminar on the System of Environmental-Economic Accounts (SEEA) Central Framework in the Caribbean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11188" y="5499229"/>
            <a:ext cx="80645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chemeClr val="tx1"/>
                </a:solidFill>
              </a:rPr>
              <a:t>Joe St. </a:t>
            </a:r>
            <a:r>
              <a:rPr lang="en-CA" sz="1400" b="1" dirty="0" smtClean="0">
                <a:solidFill>
                  <a:schemeClr val="tx1"/>
                </a:solidFill>
              </a:rPr>
              <a:t>Lawrence</a:t>
            </a:r>
            <a:endParaRPr lang="en-CA" sz="1400" b="1" dirty="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CA" sz="1400" b="1" dirty="0" smtClean="0">
                <a:solidFill>
                  <a:schemeClr val="tx1"/>
                </a:solidFill>
              </a:rPr>
              <a:t>Statistics </a:t>
            </a:r>
            <a:r>
              <a:rPr lang="en-CA" sz="1400" b="1" dirty="0">
                <a:solidFill>
                  <a:schemeClr val="tx1"/>
                </a:solidFill>
              </a:rPr>
              <a:t>Canada 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11560" y="4725144"/>
            <a:ext cx="80645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400" dirty="0" smtClean="0">
                <a:solidFill>
                  <a:schemeClr val="tx1"/>
                </a:solidFill>
              </a:rPr>
              <a:t>February 6-7, 2014</a:t>
            </a:r>
          </a:p>
          <a:p>
            <a:pPr algn="ctr">
              <a:spcBef>
                <a:spcPct val="50000"/>
              </a:spcBef>
            </a:pPr>
            <a:r>
              <a:rPr lang="en-CA" sz="1400" dirty="0" smtClean="0">
                <a:solidFill>
                  <a:schemeClr val="tx1"/>
                </a:solidFill>
              </a:rPr>
              <a:t>Castries, Saint Lucia</a:t>
            </a:r>
            <a:endParaRPr lang="en-CA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34C792-44EC-4073-9440-B808FD80BCC8}" type="slidenum">
              <a:rPr lang="en-CA" smtClean="0">
                <a:latin typeface="Arial" pitchFamily="34" charset="0"/>
              </a:rPr>
              <a:pPr/>
              <a:t>10</a:t>
            </a:fld>
            <a:endParaRPr lang="en-CA" smtClean="0">
              <a:latin typeface="Arial" pitchFamily="34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60350"/>
            <a:ext cx="920750" cy="6408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220" name="Title 1"/>
          <p:cNvSpPr>
            <a:spLocks noGrp="1"/>
          </p:cNvSpPr>
          <p:nvPr>
            <p:ph type="title"/>
          </p:nvPr>
        </p:nvSpPr>
        <p:spPr bwMode="auto">
          <a:xfrm>
            <a:off x="1908175" y="476250"/>
            <a:ext cx="6911975" cy="576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CA" smtClean="0"/>
              <a:t>Energy Account data sources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979613" y="1557338"/>
            <a:ext cx="7164387" cy="4632037"/>
          </a:xfrm>
          <a:prstGeom prst="rect">
            <a:avLst/>
          </a:prstGeom>
          <a:ln>
            <a:noFill/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CA" sz="3000" b="1" u="sng" dirty="0">
                <a:solidFill>
                  <a:srgbClr val="FF0000"/>
                </a:solidFill>
                <a:latin typeface="Arial Body"/>
              </a:rPr>
              <a:t>Manufacturing sector</a:t>
            </a:r>
          </a:p>
          <a:p>
            <a:pPr>
              <a:defRPr/>
            </a:pPr>
            <a:endParaRPr lang="en-CA" sz="2000" dirty="0">
              <a:solidFill>
                <a:schemeClr val="accent4"/>
              </a:solidFill>
              <a:latin typeface="Arial Body"/>
            </a:endParaRPr>
          </a:p>
          <a:p>
            <a:pPr>
              <a:defRPr/>
            </a:pPr>
            <a:r>
              <a:rPr lang="en-CA" sz="2000" b="1" kern="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Industrial consumption of energy survey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accent4"/>
                </a:solidFill>
                <a:latin typeface="Arial Body"/>
              </a:rPr>
              <a:t> </a:t>
            </a:r>
            <a:r>
              <a:rPr lang="en-CA" sz="2000" kern="0" dirty="0">
                <a:solidFill>
                  <a:srgbClr val="003366"/>
                </a:solidFill>
                <a:ea typeface="+mj-ea"/>
                <a:cs typeface="+mj-cs"/>
              </a:rPr>
              <a:t>terajoules (TJ) unit and NAICS classification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CA" sz="2000" i="1" dirty="0">
                <a:solidFill>
                  <a:schemeClr val="accent4"/>
                </a:solidFill>
                <a:latin typeface="Arial Body"/>
              </a:rPr>
              <a:t> </a:t>
            </a:r>
            <a:r>
              <a:rPr lang="en-CA" sz="2000" kern="0" dirty="0">
                <a:solidFill>
                  <a:srgbClr val="003366"/>
                </a:solidFill>
                <a:ea typeface="+mj-ea"/>
                <a:cs typeface="+mj-cs"/>
              </a:rPr>
              <a:t>non-energy and energy consumption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accent4"/>
                </a:solidFill>
                <a:latin typeface="Arial Body"/>
              </a:rPr>
              <a:t> </a:t>
            </a:r>
            <a:r>
              <a:rPr lang="en-CA" sz="2000" kern="0" dirty="0">
                <a:solidFill>
                  <a:srgbClr val="003366"/>
                </a:solidFill>
                <a:ea typeface="+mj-ea"/>
                <a:cs typeface="+mj-cs"/>
              </a:rPr>
              <a:t>coal, natural gas, electricity, HFO, LPG and coke</a:t>
            </a:r>
          </a:p>
          <a:p>
            <a:pPr>
              <a:defRPr/>
            </a:pPr>
            <a:endParaRPr lang="en-CA" sz="2000" dirty="0">
              <a:solidFill>
                <a:schemeClr val="accent4"/>
              </a:solidFill>
              <a:latin typeface="Arial Body"/>
            </a:endParaRPr>
          </a:p>
          <a:p>
            <a:pPr>
              <a:defRPr/>
            </a:pPr>
            <a:r>
              <a:rPr lang="en-CA" sz="2000" b="1" kern="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Petroleum report (provincial $/litre) and provincial Input Output expenditure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accent4"/>
                </a:solidFill>
                <a:latin typeface="Arial Body"/>
              </a:rPr>
              <a:t> </a:t>
            </a:r>
            <a:r>
              <a:rPr lang="en-CA" sz="2000" kern="0" dirty="0">
                <a:solidFill>
                  <a:srgbClr val="003366"/>
                </a:solidFill>
                <a:ea typeface="+mj-ea"/>
                <a:cs typeface="+mj-cs"/>
              </a:rPr>
              <a:t>derive number of litres bought and transform it into TJ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accent4"/>
                </a:solidFill>
                <a:latin typeface="Arial Body"/>
              </a:rPr>
              <a:t> </a:t>
            </a:r>
            <a:r>
              <a:rPr lang="en-CA" sz="2000" kern="0" dirty="0">
                <a:solidFill>
                  <a:srgbClr val="003366"/>
                </a:solidFill>
                <a:ea typeface="+mj-ea"/>
                <a:cs typeface="+mj-cs"/>
              </a:rPr>
              <a:t>diesel, motor gasoline and light fuel oil</a:t>
            </a:r>
          </a:p>
          <a:p>
            <a:pPr>
              <a:buFont typeface="Arial" pitchFamily="34" charset="0"/>
              <a:buChar char="•"/>
              <a:defRPr/>
            </a:pPr>
            <a:endParaRPr lang="en-CA" sz="2000" dirty="0">
              <a:solidFill>
                <a:schemeClr val="accent4"/>
              </a:solidFill>
              <a:latin typeface="Arial Body"/>
            </a:endParaRPr>
          </a:p>
          <a:p>
            <a:pPr>
              <a:defRPr/>
            </a:pPr>
            <a:r>
              <a:rPr lang="en-CA" sz="20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	~ </a:t>
            </a:r>
            <a:r>
              <a:rPr lang="en-CA" sz="2000" b="1" kern="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20% of total energy consumption</a:t>
            </a:r>
          </a:p>
          <a:p>
            <a:pPr>
              <a:defRPr/>
            </a:pPr>
            <a:endParaRPr lang="en-CA" sz="2000" dirty="0">
              <a:solidFill>
                <a:schemeClr val="accent4"/>
              </a:solidFill>
              <a:latin typeface="Arial Body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4C5AB6-99D8-4ED0-BE85-FF8A665E7D16}" type="slidenum">
              <a:rPr lang="en-CA" smtClean="0">
                <a:latin typeface="Arial" pitchFamily="34" charset="0"/>
              </a:rPr>
              <a:pPr/>
              <a:t>11</a:t>
            </a:fld>
            <a:endParaRPr lang="en-CA" smtClean="0">
              <a:latin typeface="Arial" pitchFamily="34" charset="0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 bwMode="auto">
          <a:xfrm>
            <a:off x="971550" y="476250"/>
            <a:ext cx="7848600" cy="576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CA" smtClean="0"/>
              <a:t>Energy Account data sources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979613" y="1557338"/>
            <a:ext cx="7164387" cy="3477875"/>
          </a:xfrm>
          <a:prstGeom prst="rect">
            <a:avLst/>
          </a:prstGeom>
          <a:ln>
            <a:noFill/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CA" sz="3000" b="1" u="sng" dirty="0">
                <a:solidFill>
                  <a:srgbClr val="00B0F0"/>
                </a:solidFill>
                <a:latin typeface="Arial Body"/>
              </a:rPr>
              <a:t>Mining sector</a:t>
            </a:r>
          </a:p>
          <a:p>
            <a:pPr>
              <a:defRPr/>
            </a:pPr>
            <a:endParaRPr lang="en-CA" sz="2000" dirty="0">
              <a:solidFill>
                <a:schemeClr val="accent4"/>
              </a:solidFill>
              <a:latin typeface="Arial Body"/>
            </a:endParaRPr>
          </a:p>
          <a:p>
            <a:pPr>
              <a:defRPr/>
            </a:pPr>
            <a:r>
              <a:rPr lang="en-CA" sz="2000" b="1" kern="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Annual Census of mines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accent4"/>
                </a:solidFill>
                <a:latin typeface="Arial Body"/>
              </a:rPr>
              <a:t> </a:t>
            </a:r>
            <a:r>
              <a:rPr lang="en-CA" sz="2000" kern="0" dirty="0">
                <a:solidFill>
                  <a:srgbClr val="003366"/>
                </a:solidFill>
                <a:ea typeface="+mj-ea"/>
                <a:cs typeface="+mj-cs"/>
              </a:rPr>
              <a:t>conducted by Natural Resources Canada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accent4"/>
                </a:solidFill>
                <a:latin typeface="Arial Body"/>
              </a:rPr>
              <a:t> </a:t>
            </a:r>
            <a:r>
              <a:rPr lang="en-CA" sz="2000" kern="0" dirty="0">
                <a:solidFill>
                  <a:srgbClr val="003366"/>
                </a:solidFill>
                <a:ea typeface="+mj-ea"/>
                <a:cs typeface="+mj-cs"/>
              </a:rPr>
              <a:t>census of all mines for various fuel use (except coal)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accent4"/>
                </a:solidFill>
                <a:latin typeface="Arial Body"/>
              </a:rPr>
              <a:t> </a:t>
            </a:r>
            <a:r>
              <a:rPr lang="en-CA" sz="2000" kern="0" dirty="0">
                <a:solidFill>
                  <a:srgbClr val="003366"/>
                </a:solidFill>
                <a:ea typeface="+mj-ea"/>
                <a:cs typeface="+mj-cs"/>
              </a:rPr>
              <a:t>physical units and SIC classification</a:t>
            </a:r>
          </a:p>
          <a:p>
            <a:pPr>
              <a:defRPr/>
            </a:pPr>
            <a:endParaRPr lang="en-CA" sz="2500" dirty="0">
              <a:solidFill>
                <a:schemeClr val="accent4"/>
              </a:solidFill>
              <a:latin typeface="Arial Body"/>
            </a:endParaRPr>
          </a:p>
          <a:p>
            <a:pPr algn="ctr">
              <a:defRPr/>
            </a:pPr>
            <a:r>
              <a:rPr lang="en-CA" sz="20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~ </a:t>
            </a:r>
            <a:r>
              <a:rPr lang="en-CA" sz="2000" b="1" kern="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2% of total energy consumption</a:t>
            </a:r>
          </a:p>
          <a:p>
            <a:pPr>
              <a:defRPr/>
            </a:pPr>
            <a:endParaRPr lang="en-CA" sz="2500" dirty="0">
              <a:solidFill>
                <a:schemeClr val="accent4"/>
              </a:solidFill>
              <a:latin typeface="Arial Body"/>
            </a:endParaRPr>
          </a:p>
          <a:p>
            <a:pPr>
              <a:defRPr/>
            </a:pPr>
            <a:endParaRPr lang="en-CA" sz="2000" dirty="0">
              <a:solidFill>
                <a:schemeClr val="accent4"/>
              </a:solidFill>
              <a:latin typeface="Arial Body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60350"/>
            <a:ext cx="936625" cy="6405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9716D5-4E43-4D64-9F50-5A6B267C30B7}" type="slidenum">
              <a:rPr lang="en-CA" smtClean="0">
                <a:latin typeface="Arial" pitchFamily="34" charset="0"/>
              </a:rPr>
              <a:pPr/>
              <a:t>12</a:t>
            </a:fld>
            <a:endParaRPr lang="en-CA" smtClean="0">
              <a:latin typeface="Arial" pitchFamily="34" charset="0"/>
            </a:endParaRPr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 bwMode="auto">
          <a:xfrm>
            <a:off x="914400" y="476250"/>
            <a:ext cx="7905750" cy="576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CA" smtClean="0"/>
              <a:t>Energy Account data sources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979613" y="1484313"/>
            <a:ext cx="7164387" cy="4708981"/>
          </a:xfrm>
          <a:prstGeom prst="rect">
            <a:avLst/>
          </a:prstGeom>
          <a:ln>
            <a:noFill/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CA" sz="3000" b="1" u="sng" dirty="0">
                <a:solidFill>
                  <a:srgbClr val="FFC000"/>
                </a:solidFill>
                <a:latin typeface="Arial Body"/>
              </a:rPr>
              <a:t>Various sectors</a:t>
            </a:r>
          </a:p>
          <a:p>
            <a:pPr>
              <a:defRPr/>
            </a:pPr>
            <a:endParaRPr lang="en-CA" sz="2000" dirty="0">
              <a:solidFill>
                <a:schemeClr val="accent4"/>
              </a:solidFill>
              <a:latin typeface="Arial Body"/>
            </a:endParaRPr>
          </a:p>
          <a:p>
            <a:pPr>
              <a:defRPr/>
            </a:pPr>
            <a:r>
              <a:rPr lang="en-CA" sz="2000" b="1" kern="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Report on Energy Demand and Supply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accent4"/>
                </a:solidFill>
                <a:latin typeface="Arial Body"/>
              </a:rPr>
              <a:t> </a:t>
            </a:r>
            <a:r>
              <a:rPr lang="en-CA" sz="2000" kern="0" dirty="0">
                <a:solidFill>
                  <a:srgbClr val="003366"/>
                </a:solidFill>
                <a:ea typeface="+mj-ea"/>
                <a:cs typeface="+mj-cs"/>
              </a:rPr>
              <a:t>Aggregated demand categories (no NAICS, SIC or IO structure), and energy and non-energy use</a:t>
            </a:r>
            <a:r>
              <a:rPr lang="en-CA" sz="2000" dirty="0">
                <a:solidFill>
                  <a:schemeClr val="accent4"/>
                </a:solidFill>
                <a:latin typeface="Arial Body"/>
              </a:rPr>
              <a:t>.</a:t>
            </a:r>
            <a:endParaRPr lang="en-CA" dirty="0">
              <a:solidFill>
                <a:schemeClr val="accent4"/>
              </a:solidFill>
              <a:latin typeface="Arial Body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accent4"/>
                </a:solidFill>
                <a:latin typeface="Arial Body"/>
              </a:rPr>
              <a:t> </a:t>
            </a:r>
            <a:r>
              <a:rPr lang="en-CA" sz="2000" kern="0" dirty="0">
                <a:solidFill>
                  <a:srgbClr val="003366"/>
                </a:solidFill>
                <a:ea typeface="+mj-ea"/>
                <a:cs typeface="+mj-cs"/>
              </a:rPr>
              <a:t>amounts are moved into their appropriate industries (non-energy, producer consumption and conversion)</a:t>
            </a:r>
          </a:p>
          <a:p>
            <a:pPr>
              <a:buFont typeface="Arial" pitchFamily="34" charset="0"/>
              <a:buChar char="•"/>
              <a:defRPr/>
            </a:pPr>
            <a:endParaRPr lang="en-CA" sz="2000" dirty="0">
              <a:solidFill>
                <a:schemeClr val="accent4"/>
              </a:solidFill>
              <a:latin typeface="Arial Body"/>
            </a:endParaRPr>
          </a:p>
          <a:p>
            <a:pPr>
              <a:defRPr/>
            </a:pPr>
            <a:r>
              <a:rPr lang="en-CA" sz="2000" b="1" kern="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Electric Power Thermal Generating Station Fuel Consumption Survey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accent4"/>
                </a:solidFill>
                <a:latin typeface="Arial Body"/>
              </a:rPr>
              <a:t> </a:t>
            </a:r>
            <a:r>
              <a:rPr lang="en-CA" sz="2000" kern="0" dirty="0">
                <a:solidFill>
                  <a:srgbClr val="003366"/>
                </a:solidFill>
                <a:ea typeface="+mj-ea"/>
                <a:cs typeface="+mj-cs"/>
              </a:rPr>
              <a:t>Own production of electricity</a:t>
            </a:r>
          </a:p>
          <a:p>
            <a:pPr>
              <a:defRPr/>
            </a:pPr>
            <a:endParaRPr lang="en-CA" sz="2500" dirty="0">
              <a:solidFill>
                <a:schemeClr val="accent4"/>
              </a:solidFill>
              <a:latin typeface="Arial Body"/>
            </a:endParaRPr>
          </a:p>
          <a:p>
            <a:pPr algn="ctr">
              <a:defRPr/>
            </a:pPr>
            <a:r>
              <a:rPr lang="en-CA" sz="2000" b="1" kern="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~ 40% of total energy consumption</a:t>
            </a:r>
          </a:p>
          <a:p>
            <a:pPr>
              <a:defRPr/>
            </a:pPr>
            <a:endParaRPr lang="en-CA" sz="2000" dirty="0">
              <a:solidFill>
                <a:schemeClr val="accent4"/>
              </a:solidFill>
              <a:latin typeface="Arial Body"/>
            </a:endParaRP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60350"/>
            <a:ext cx="936625" cy="6408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827088" y="6597650"/>
            <a:ext cx="865187" cy="71438"/>
          </a:xfrm>
          <a:prstGeom prst="rect">
            <a:avLst/>
          </a:prstGeom>
          <a:solidFill>
            <a:srgbClr val="FF9900">
              <a:alpha val="30196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827088" y="1412875"/>
            <a:ext cx="936625" cy="460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138FAB-3DA6-490B-BB22-EE40503D08B3}" type="slidenum">
              <a:rPr lang="en-CA" smtClean="0">
                <a:latin typeface="Arial" pitchFamily="34" charset="0"/>
              </a:rPr>
              <a:pPr/>
              <a:t>13</a:t>
            </a:fld>
            <a:endParaRPr lang="en-CA" smtClean="0">
              <a:latin typeface="Arial" pitchFamily="34" charset="0"/>
            </a:endParaRPr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 bwMode="auto">
          <a:xfrm>
            <a:off x="914400" y="476250"/>
            <a:ext cx="7905750" cy="576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CA" smtClean="0"/>
              <a:t>Energy Account data sources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979613" y="1484313"/>
            <a:ext cx="7164387" cy="3323987"/>
          </a:xfrm>
          <a:prstGeom prst="rect">
            <a:avLst/>
          </a:prstGeom>
          <a:ln>
            <a:noFill/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CA" sz="3000" b="1" u="sng" dirty="0">
                <a:solidFill>
                  <a:srgbClr val="0000FF"/>
                </a:solidFill>
                <a:latin typeface="Arial Body"/>
              </a:rPr>
              <a:t>Transportation sector</a:t>
            </a:r>
          </a:p>
          <a:p>
            <a:pPr>
              <a:defRPr/>
            </a:pPr>
            <a:endParaRPr lang="en-CA" sz="2000" dirty="0">
              <a:solidFill>
                <a:schemeClr val="accent4"/>
              </a:solidFill>
              <a:latin typeface="Arial Body"/>
            </a:endParaRPr>
          </a:p>
          <a:p>
            <a:pPr>
              <a:defRPr/>
            </a:pPr>
            <a:r>
              <a:rPr lang="en-CA" sz="2000" b="1" kern="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Annual Air Carrier, Trucking, Passenger Bus and Urban Transit, and Rail surveys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CA" sz="2500" dirty="0">
                <a:solidFill>
                  <a:schemeClr val="accent4"/>
                </a:solidFill>
                <a:latin typeface="Arial Body"/>
              </a:rPr>
              <a:t> </a:t>
            </a:r>
            <a:r>
              <a:rPr lang="en-CA" sz="2000" kern="0" dirty="0">
                <a:solidFill>
                  <a:srgbClr val="003366"/>
                </a:solidFill>
                <a:ea typeface="+mj-ea"/>
                <a:cs typeface="+mj-cs"/>
              </a:rPr>
              <a:t>physical units and NAICS classification</a:t>
            </a:r>
          </a:p>
          <a:p>
            <a:pPr>
              <a:defRPr/>
            </a:pPr>
            <a:endParaRPr lang="en-CA" sz="2500" dirty="0">
              <a:solidFill>
                <a:schemeClr val="accent4"/>
              </a:solidFill>
              <a:latin typeface="Arial Body"/>
            </a:endParaRPr>
          </a:p>
          <a:p>
            <a:pPr>
              <a:defRPr/>
            </a:pPr>
            <a:endParaRPr lang="en-CA" sz="2500" dirty="0">
              <a:solidFill>
                <a:schemeClr val="accent4"/>
              </a:solidFill>
              <a:latin typeface="Arial Body"/>
            </a:endParaRPr>
          </a:p>
          <a:p>
            <a:pPr algn="ctr">
              <a:defRPr/>
            </a:pPr>
            <a:r>
              <a:rPr lang="en-CA" sz="2000" b="1" kern="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~ 13% of total energy consumption</a:t>
            </a:r>
          </a:p>
          <a:p>
            <a:pPr>
              <a:defRPr/>
            </a:pPr>
            <a:endParaRPr lang="en-CA" sz="2000" dirty="0">
              <a:solidFill>
                <a:schemeClr val="accent4"/>
              </a:solidFill>
              <a:latin typeface="Arial Body"/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60350"/>
            <a:ext cx="936625" cy="6408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827088" y="6597650"/>
            <a:ext cx="865187" cy="71438"/>
          </a:xfrm>
          <a:prstGeom prst="rect">
            <a:avLst/>
          </a:prstGeom>
          <a:solidFill>
            <a:srgbClr val="FF9900">
              <a:alpha val="34901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827088" y="1412875"/>
            <a:ext cx="936625" cy="460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138FAB-3DA6-490B-BB22-EE40503D08B3}" type="slidenum">
              <a:rPr lang="en-CA" smtClean="0">
                <a:latin typeface="Arial" pitchFamily="34" charset="0"/>
              </a:rPr>
              <a:pPr/>
              <a:t>14</a:t>
            </a:fld>
            <a:endParaRPr lang="en-CA" smtClean="0">
              <a:latin typeface="Arial" pitchFamily="34" charset="0"/>
            </a:endParaRPr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 bwMode="auto">
          <a:xfrm>
            <a:off x="914400" y="476250"/>
            <a:ext cx="7905750" cy="576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CA" smtClean="0"/>
              <a:t>Energy Account data sources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979613" y="1484313"/>
            <a:ext cx="7164387" cy="2939266"/>
          </a:xfrm>
          <a:prstGeom prst="rect">
            <a:avLst/>
          </a:prstGeom>
          <a:ln>
            <a:noFill/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CA" sz="3000" b="1" u="sng" dirty="0" smtClean="0">
                <a:solidFill>
                  <a:schemeClr val="tx1"/>
                </a:solidFill>
                <a:latin typeface="Arial Body"/>
              </a:rPr>
              <a:t>Industries not surveyed above</a:t>
            </a:r>
            <a:endParaRPr lang="en-CA" sz="3000" b="1" u="sng" dirty="0">
              <a:solidFill>
                <a:schemeClr val="tx1"/>
              </a:solidFill>
              <a:latin typeface="Arial Body"/>
            </a:endParaRPr>
          </a:p>
          <a:p>
            <a:pPr>
              <a:defRPr/>
            </a:pPr>
            <a:endParaRPr lang="en-CA" sz="2000" dirty="0">
              <a:solidFill>
                <a:schemeClr val="accent4"/>
              </a:solidFill>
              <a:latin typeface="Arial Body"/>
            </a:endParaRPr>
          </a:p>
          <a:p>
            <a:pPr>
              <a:defRPr/>
            </a:pPr>
            <a:r>
              <a:rPr lang="en-CA" sz="2000" b="1" kern="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Residual allocation based on expenditure and unused </a:t>
            </a:r>
            <a:r>
              <a:rPr lang="en-CA" sz="20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fuel availability</a:t>
            </a:r>
            <a:endParaRPr lang="en-CA" sz="2000" b="1" kern="0" dirty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CA" sz="2500" dirty="0">
              <a:solidFill>
                <a:schemeClr val="accent4"/>
              </a:solidFill>
              <a:latin typeface="Arial Body"/>
            </a:endParaRPr>
          </a:p>
          <a:p>
            <a:pPr>
              <a:defRPr/>
            </a:pPr>
            <a:endParaRPr lang="en-CA" sz="2500" dirty="0">
              <a:solidFill>
                <a:schemeClr val="accent4"/>
              </a:solidFill>
              <a:latin typeface="Arial Body"/>
            </a:endParaRPr>
          </a:p>
          <a:p>
            <a:pPr algn="ctr">
              <a:defRPr/>
            </a:pPr>
            <a:r>
              <a:rPr lang="en-CA" sz="2000" b="1" kern="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~ 25% of total energy consumption</a:t>
            </a:r>
          </a:p>
          <a:p>
            <a:pPr>
              <a:defRPr/>
            </a:pPr>
            <a:endParaRPr lang="en-CA" sz="2000" dirty="0">
              <a:solidFill>
                <a:schemeClr val="accent4"/>
              </a:solidFill>
              <a:latin typeface="Arial Body"/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60350"/>
            <a:ext cx="936625" cy="6408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827088" y="6597650"/>
            <a:ext cx="865187" cy="71438"/>
          </a:xfrm>
          <a:prstGeom prst="rect">
            <a:avLst/>
          </a:prstGeom>
          <a:solidFill>
            <a:srgbClr val="FF9900">
              <a:alpha val="34901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827088" y="1412875"/>
            <a:ext cx="936625" cy="460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 bwMode="auto">
          <a:xfrm>
            <a:off x="468313" y="620837"/>
            <a:ext cx="8229600" cy="64792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dirty="0" smtClean="0"/>
              <a:t>Final Output: Energy Use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6A3FF4-3868-4844-9674-C079CE1AD175}" type="slidenum">
              <a:rPr lang="en-CA" smtClean="0">
                <a:latin typeface="Arial" pitchFamily="34" charset="0"/>
              </a:rPr>
              <a:pPr/>
              <a:t>15</a:t>
            </a:fld>
            <a:endParaRPr lang="en-CA" smtClean="0">
              <a:latin typeface="Arial" pitchFamily="34" charset="0"/>
            </a:endParaRPr>
          </a:p>
        </p:txBody>
      </p:sp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683568" y="6273800"/>
            <a:ext cx="84604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800" dirty="0">
                <a:solidFill>
                  <a:schemeClr val="tx1"/>
                </a:solidFill>
                <a:latin typeface="Calibri" pitchFamily="34" charset="0"/>
              </a:rPr>
              <a:t>Statistics Canada. </a:t>
            </a:r>
            <a:r>
              <a:rPr lang="en-CA" sz="800" i="1" dirty="0">
                <a:solidFill>
                  <a:schemeClr val="tx1"/>
                </a:solidFill>
                <a:latin typeface="Calibri" pitchFamily="34" charset="0"/>
              </a:rPr>
              <a:t>Table 153-0032 - Energy use, by sector, annual (</a:t>
            </a:r>
            <a:r>
              <a:rPr lang="en-CA" sz="800" i="1" dirty="0" err="1">
                <a:solidFill>
                  <a:schemeClr val="tx1"/>
                </a:solidFill>
                <a:latin typeface="Calibri" pitchFamily="34" charset="0"/>
              </a:rPr>
              <a:t>terajoules</a:t>
            </a:r>
            <a:r>
              <a:rPr lang="en-CA" sz="800" i="1" dirty="0">
                <a:solidFill>
                  <a:schemeClr val="tx1"/>
                </a:solidFill>
                <a:latin typeface="Calibri" pitchFamily="34" charset="0"/>
              </a:rPr>
              <a:t>), </a:t>
            </a:r>
            <a:r>
              <a:rPr lang="en-CA" sz="800" dirty="0">
                <a:solidFill>
                  <a:schemeClr val="tx1"/>
                </a:solidFill>
                <a:latin typeface="Calibri" pitchFamily="34" charset="0"/>
              </a:rPr>
              <a:t>CANSIM (database</a:t>
            </a:r>
            <a:r>
              <a:rPr lang="en-CA" sz="800" dirty="0" smtClean="0">
                <a:solidFill>
                  <a:schemeClr val="tx1"/>
                </a:solidFill>
                <a:latin typeface="Calibri" pitchFamily="34" charset="0"/>
              </a:rPr>
              <a:t>).</a:t>
            </a:r>
          </a:p>
          <a:p>
            <a:r>
              <a:rPr lang="en-CA" sz="800" dirty="0" smtClean="0">
                <a:solidFill>
                  <a:schemeClr val="tx1"/>
                </a:solidFill>
                <a:latin typeface="Calibri" pitchFamily="34" charset="0"/>
                <a:hlinkClick r:id="rId3"/>
              </a:rPr>
              <a:t>http://www5.statcan.gc.ca/cansim/a26?lang=eng&amp;retrLang=eng&amp;id=1530032&amp;paSer=&amp;pattern=&amp;stByVal=1&amp;p1=1&amp;p2=50&amp;tabMode=dataTable&amp;csid</a:t>
            </a:r>
            <a:r>
              <a:rPr lang="en-CA" sz="800" dirty="0" smtClean="0">
                <a:solidFill>
                  <a:schemeClr val="tx1"/>
                </a:solidFill>
                <a:latin typeface="Calibri" pitchFamily="34" charset="0"/>
              </a:rPr>
              <a:t>=  </a:t>
            </a:r>
            <a:endParaRPr lang="en-CA" sz="800" dirty="0"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t="7774" r="810" b="2828"/>
          <a:stretch>
            <a:fillRect/>
          </a:stretch>
        </p:blipFill>
        <p:spPr bwMode="auto">
          <a:xfrm>
            <a:off x="611560" y="1539479"/>
            <a:ext cx="7956376" cy="448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 bwMode="auto">
          <a:xfrm>
            <a:off x="468313" y="620837"/>
            <a:ext cx="8229600" cy="64792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dirty="0" smtClean="0"/>
              <a:t>Final Output: Energy Intensity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6A3FF4-3868-4844-9674-C079CE1AD175}" type="slidenum">
              <a:rPr lang="en-CA" smtClean="0">
                <a:latin typeface="Arial" pitchFamily="34" charset="0"/>
              </a:rPr>
              <a:pPr/>
              <a:t>16</a:t>
            </a:fld>
            <a:endParaRPr lang="en-CA" smtClean="0">
              <a:latin typeface="Arial" pitchFamily="34" charset="0"/>
            </a:endParaRPr>
          </a:p>
        </p:txBody>
      </p:sp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683568" y="6273800"/>
            <a:ext cx="84604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800" dirty="0">
                <a:solidFill>
                  <a:schemeClr val="tx1"/>
                </a:solidFill>
                <a:latin typeface="Calibri" pitchFamily="34" charset="0"/>
              </a:rPr>
              <a:t>Statistics Canada. </a:t>
            </a:r>
            <a:r>
              <a:rPr lang="en-CA" sz="800" i="1" dirty="0">
                <a:solidFill>
                  <a:schemeClr val="tx1"/>
                </a:solidFill>
                <a:latin typeface="Calibri" pitchFamily="34" charset="0"/>
              </a:rPr>
              <a:t>Table </a:t>
            </a:r>
            <a:r>
              <a:rPr lang="en-CA" sz="800" i="1" dirty="0" smtClean="0">
                <a:solidFill>
                  <a:schemeClr val="tx1"/>
                </a:solidFill>
                <a:latin typeface="Calibri" pitchFamily="34" charset="0"/>
              </a:rPr>
              <a:t>153-0031 </a:t>
            </a:r>
            <a:r>
              <a:rPr lang="en-CA" sz="800" i="1" dirty="0">
                <a:solidFill>
                  <a:schemeClr val="tx1"/>
                </a:solidFill>
                <a:latin typeface="Calibri" pitchFamily="34" charset="0"/>
              </a:rPr>
              <a:t>- </a:t>
            </a:r>
            <a:r>
              <a:rPr lang="en-CA" sz="800" i="1" dirty="0" smtClean="0">
                <a:solidFill>
                  <a:schemeClr val="tx1"/>
                </a:solidFill>
                <a:latin typeface="Calibri" pitchFamily="34" charset="0"/>
              </a:rPr>
              <a:t>Direct plus indirect energy intensity, by </a:t>
            </a:r>
            <a:r>
              <a:rPr lang="en-CA" sz="800" i="1" dirty="0" err="1" smtClean="0">
                <a:solidFill>
                  <a:schemeClr val="tx1"/>
                </a:solidFill>
                <a:latin typeface="Calibri" pitchFamily="34" charset="0"/>
              </a:rPr>
              <a:t>industry,</a:t>
            </a:r>
            <a:r>
              <a:rPr lang="en-CA" sz="800" dirty="0" err="1" smtClean="0">
                <a:solidFill>
                  <a:schemeClr val="tx1"/>
                </a:solidFill>
                <a:latin typeface="Calibri" pitchFamily="34" charset="0"/>
              </a:rPr>
              <a:t>CANSIM</a:t>
            </a:r>
            <a:r>
              <a:rPr lang="en-CA" sz="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CA" sz="800" dirty="0">
                <a:solidFill>
                  <a:schemeClr val="tx1"/>
                </a:solidFill>
                <a:latin typeface="Calibri" pitchFamily="34" charset="0"/>
              </a:rPr>
              <a:t>(database</a:t>
            </a:r>
            <a:r>
              <a:rPr lang="en-CA" sz="800" dirty="0" smtClean="0">
                <a:solidFill>
                  <a:schemeClr val="tx1"/>
                </a:solidFill>
                <a:latin typeface="Calibri" pitchFamily="34" charset="0"/>
              </a:rPr>
              <a:t>).</a:t>
            </a:r>
          </a:p>
          <a:p>
            <a:r>
              <a:rPr lang="en-CA" sz="800" dirty="0" smtClean="0">
                <a:solidFill>
                  <a:schemeClr val="tx1"/>
                </a:solidFill>
                <a:latin typeface="Calibri" pitchFamily="34" charset="0"/>
                <a:hlinkClick r:id="rId3"/>
              </a:rPr>
              <a:t>http://www5.statcan.gc.ca/cansim/a26?lang=eng&amp;retrLang=eng&amp;id=1530031&amp;paSer=&amp;pattern=&amp;stByVal=1&amp;p1=1&amp;p2=50&amp;tabMode=dataTable&amp;csid</a:t>
            </a:r>
            <a:r>
              <a:rPr lang="en-CA" sz="800" dirty="0" smtClean="0">
                <a:solidFill>
                  <a:schemeClr val="tx1"/>
                </a:solidFill>
                <a:latin typeface="Calibri" pitchFamily="34" charset="0"/>
              </a:rPr>
              <a:t>= 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print"/>
          <a:srcRect l="6522" t="8366" r="6629" b="3075"/>
          <a:stretch>
            <a:fillRect/>
          </a:stretch>
        </p:blipFill>
        <p:spPr bwMode="auto">
          <a:xfrm>
            <a:off x="971600" y="1484784"/>
            <a:ext cx="711825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6A3FF4-3868-4844-9674-C079CE1AD175}" type="slidenum">
              <a:rPr lang="en-CA" smtClean="0">
                <a:latin typeface="Arial" pitchFamily="34" charset="0"/>
              </a:rPr>
              <a:pPr/>
              <a:t>17</a:t>
            </a:fld>
            <a:endParaRPr lang="en-CA" smtClean="0">
              <a:latin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468313" y="615280"/>
            <a:ext cx="8229600" cy="7254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dirty="0" smtClean="0"/>
              <a:t>Energy Accounts Uses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1556792"/>
            <a:ext cx="80476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Calculation of GHG emissions accounts</a:t>
            </a:r>
          </a:p>
          <a:p>
            <a:endParaRPr lang="en-CA" sz="2000" b="1" kern="0" dirty="0" smtClean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  <a:p>
            <a:r>
              <a:rPr lang="en-CA" sz="20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Impact analysis for International Trade</a:t>
            </a:r>
          </a:p>
          <a:p>
            <a:pPr marL="893763" indent="-893763"/>
            <a:r>
              <a:rPr lang="en-CA" sz="20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	</a:t>
            </a:r>
            <a:endParaRPr lang="en-CA" sz="2000" kern="0" dirty="0" smtClean="0">
              <a:solidFill>
                <a:srgbClr val="003366"/>
              </a:solidFill>
              <a:latin typeface="+mn-lt"/>
              <a:ea typeface="+mj-ea"/>
              <a:cs typeface="+mj-cs"/>
            </a:endParaRPr>
          </a:p>
          <a:p>
            <a:r>
              <a:rPr lang="en-CA" sz="20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CGE modelling</a:t>
            </a:r>
          </a:p>
          <a:p>
            <a:endParaRPr lang="en-CA" sz="2000" b="1" kern="0" dirty="0" smtClean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  <a:p>
            <a:r>
              <a:rPr lang="en-CA" sz="20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Input-Output modelling </a:t>
            </a:r>
            <a:endParaRPr lang="en-CA" sz="2000" kern="0" dirty="0" smtClean="0">
              <a:solidFill>
                <a:srgbClr val="003366"/>
              </a:solidFill>
            </a:endParaRPr>
          </a:p>
          <a:p>
            <a:endParaRPr lang="en-CA" sz="2000" kern="0" dirty="0">
              <a:solidFill>
                <a:srgbClr val="003366"/>
              </a:solidFill>
            </a:endParaRPr>
          </a:p>
          <a:p>
            <a:r>
              <a:rPr lang="en-CA" sz="20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Energy use and intensity analysis</a:t>
            </a:r>
          </a:p>
          <a:p>
            <a:endParaRPr lang="en-CA" sz="2000" b="1" kern="0" dirty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  <a:p>
            <a:r>
              <a:rPr lang="en-CA" sz="20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Etc…</a:t>
            </a:r>
            <a:endParaRPr lang="en-CA" sz="2000" b="1" kern="0" dirty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CA" sz="2000" b="1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Coherence, time series, etc.</a:t>
            </a:r>
          </a:p>
          <a:p>
            <a:r>
              <a:rPr lang="en-CA" sz="2000" dirty="0" smtClean="0">
                <a:solidFill>
                  <a:srgbClr val="003366"/>
                </a:solidFill>
                <a:ea typeface="+mj-ea"/>
                <a:cs typeface="+mj-cs"/>
              </a:rPr>
              <a:t>% changes in energy use from current year to previous year, per industry, per fuel.</a:t>
            </a:r>
          </a:p>
          <a:p>
            <a:r>
              <a:rPr lang="en-CA" sz="2000" dirty="0" smtClean="0">
                <a:solidFill>
                  <a:srgbClr val="003366"/>
                </a:solidFill>
                <a:ea typeface="+mj-ea"/>
                <a:cs typeface="+mj-cs"/>
              </a:rPr>
              <a:t>Implicit price ($ paid/TJ) and intensity (TJ/$ output), per industry, per fuel.</a:t>
            </a:r>
          </a:p>
          <a:p>
            <a:pPr>
              <a:buNone/>
            </a:pPr>
            <a:endParaRPr lang="en-CA" sz="2000" b="1" dirty="0" smtClean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CA" sz="2000" b="1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GHG account output</a:t>
            </a:r>
          </a:p>
          <a:p>
            <a:r>
              <a:rPr lang="en-CA" sz="2000" dirty="0" smtClean="0">
                <a:solidFill>
                  <a:srgbClr val="003366"/>
                </a:solidFill>
                <a:ea typeface="+mj-ea"/>
                <a:cs typeface="+mj-cs"/>
              </a:rPr>
              <a:t>Coherence analysis of the GHG account provides feedback to the energy account.</a:t>
            </a:r>
          </a:p>
          <a:p>
            <a:pPr>
              <a:buNone/>
            </a:pPr>
            <a:endParaRPr lang="en-CA" sz="2000" b="1" dirty="0" smtClean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CA" sz="2000" b="1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Bridge tables</a:t>
            </a:r>
          </a:p>
          <a:p>
            <a:r>
              <a:rPr lang="en-CA" sz="2000" dirty="0" smtClean="0">
                <a:solidFill>
                  <a:srgbClr val="003366"/>
                </a:solidFill>
                <a:ea typeface="+mj-ea"/>
                <a:cs typeface="+mj-cs"/>
              </a:rPr>
              <a:t>to explain visually how we go from the total energy consumed to the energy flow account.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1C5A75-4758-4386-8C91-AF22CC8E686D}" type="slidenum">
              <a:rPr lang="en-CA" smtClean="0">
                <a:latin typeface="Arial" pitchFamily="34" charset="0"/>
              </a:rPr>
              <a:pPr/>
              <a:t>18</a:t>
            </a:fld>
            <a:endParaRPr lang="en-CA" smtClean="0">
              <a:latin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467544" y="620266"/>
            <a:ext cx="8229600" cy="64849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dirty="0" smtClean="0"/>
              <a:t>Quality </a:t>
            </a:r>
            <a:r>
              <a:rPr lang="en-CA" dirty="0" smtClean="0"/>
              <a:t>Control </a:t>
            </a:r>
            <a:r>
              <a:rPr lang="en-CA" dirty="0" smtClean="0"/>
              <a:t>– Analysis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 bwMode="auto">
          <a:xfrm>
            <a:off x="467544" y="620266"/>
            <a:ext cx="8229600" cy="64849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dirty="0" smtClean="0"/>
              <a:t>Quality </a:t>
            </a:r>
            <a:r>
              <a:rPr lang="en-CA" dirty="0" smtClean="0"/>
              <a:t>Control </a:t>
            </a:r>
            <a:r>
              <a:rPr lang="en-CA" sz="2500" dirty="0" smtClean="0"/>
              <a:t>– </a:t>
            </a:r>
            <a:r>
              <a:rPr lang="en-CA" dirty="0" smtClean="0"/>
              <a:t>Bridge Tables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288" y="6619875"/>
            <a:ext cx="1522412" cy="476250"/>
          </a:xfrm>
          <a:noFill/>
        </p:spPr>
        <p:txBody>
          <a:bodyPr/>
          <a:lstStyle/>
          <a:p>
            <a:fld id="{8171DE14-2C15-4C47-AD26-CE813F1CDC5D}" type="slidenum">
              <a:rPr lang="en-CA" smtClean="0">
                <a:latin typeface="Arial" pitchFamily="34" charset="0"/>
              </a:rPr>
              <a:pPr/>
              <a:t>19</a:t>
            </a:fld>
            <a:endParaRPr lang="en-CA" smtClean="0">
              <a:latin typeface="Arial" pitchFamily="34" charset="0"/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print"/>
          <a:srcRect t="15566" r="1230" b="28275"/>
          <a:stretch>
            <a:fillRect/>
          </a:stretch>
        </p:blipFill>
        <p:spPr bwMode="auto">
          <a:xfrm>
            <a:off x="0" y="2060848"/>
            <a:ext cx="911841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468313" y="615280"/>
            <a:ext cx="8229600" cy="7254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dirty="0" smtClean="0"/>
              <a:t>Physical Flow Accounts in the SEEA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9E7E99-8C8F-4247-8CCA-247F3A3C1C48}" type="slidenum">
              <a:rPr lang="en-CA" smtClean="0">
                <a:latin typeface="Arial" pitchFamily="34" charset="0"/>
              </a:rPr>
              <a:pPr/>
              <a:t>2</a:t>
            </a:fld>
            <a:endParaRPr lang="en-CA" smtClean="0">
              <a:latin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784487" y="209437"/>
            <a:ext cx="5286996" cy="763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68313" y="629816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dirty="0" smtClean="0"/>
              <a:t>Challenges</a:t>
            </a:r>
            <a:endParaRPr lang="en-CA" sz="2500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 bwMode="auto">
          <a:xfrm>
            <a:off x="468313" y="1484313"/>
            <a:ext cx="8675687" cy="51133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sz="2000" b="1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Integration of data from many sources/providers</a:t>
            </a:r>
          </a:p>
          <a:p>
            <a:pPr lvl="1"/>
            <a:r>
              <a:rPr lang="en-CA" sz="2000" dirty="0" smtClean="0">
                <a:solidFill>
                  <a:srgbClr val="003366"/>
                </a:solidFill>
                <a:ea typeface="+mj-ea"/>
                <a:cs typeface="+mj-cs"/>
              </a:rPr>
              <a:t>Concepts and definitions may be different: be careful of double counting.</a:t>
            </a:r>
          </a:p>
          <a:p>
            <a:pPr lvl="2"/>
            <a:r>
              <a:rPr lang="en-CA" i="1" dirty="0" smtClean="0">
                <a:solidFill>
                  <a:srgbClr val="003366"/>
                </a:solidFill>
                <a:ea typeface="+mj-ea"/>
                <a:cs typeface="+mj-cs"/>
              </a:rPr>
              <a:t>Some data include foreign purchases of domestic fuel.</a:t>
            </a:r>
          </a:p>
          <a:p>
            <a:pPr lvl="2"/>
            <a:r>
              <a:rPr lang="en-CA" i="1" dirty="0" smtClean="0">
                <a:solidFill>
                  <a:srgbClr val="003366"/>
                </a:solidFill>
                <a:ea typeface="+mj-ea"/>
                <a:cs typeface="+mj-cs"/>
              </a:rPr>
              <a:t>Some data include producer consumption, some do not. </a:t>
            </a:r>
          </a:p>
          <a:p>
            <a:pPr lvl="1"/>
            <a:r>
              <a:rPr lang="en-CA" sz="2000" dirty="0" smtClean="0">
                <a:solidFill>
                  <a:srgbClr val="003366"/>
                </a:solidFill>
                <a:ea typeface="+mj-ea"/>
                <a:cs typeface="+mj-cs"/>
              </a:rPr>
              <a:t>Source data are not all collected using the same classification systems.</a:t>
            </a:r>
          </a:p>
          <a:p>
            <a:pPr lvl="1"/>
            <a:r>
              <a:rPr lang="en-CA" sz="2000" dirty="0" smtClean="0">
                <a:solidFill>
                  <a:srgbClr val="003366"/>
                </a:solidFill>
                <a:ea typeface="+mj-ea"/>
                <a:cs typeface="+mj-cs"/>
              </a:rPr>
              <a:t>Input data are not always in a dataset format.</a:t>
            </a:r>
          </a:p>
          <a:p>
            <a:r>
              <a:rPr lang="en-CA" sz="2000" b="1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Need to find new data sources</a:t>
            </a:r>
          </a:p>
          <a:p>
            <a:pPr lvl="1"/>
            <a:r>
              <a:rPr lang="en-CA" sz="2000" dirty="0" smtClean="0">
                <a:solidFill>
                  <a:srgbClr val="003366"/>
                </a:solidFill>
                <a:ea typeface="+mj-ea"/>
                <a:cs typeface="+mj-cs"/>
              </a:rPr>
              <a:t>Improve household and services sectors (less surveyed).</a:t>
            </a:r>
          </a:p>
          <a:p>
            <a:pPr lvl="1"/>
            <a:r>
              <a:rPr lang="en-CA" sz="2000" dirty="0" smtClean="0">
                <a:solidFill>
                  <a:srgbClr val="003366"/>
                </a:solidFill>
                <a:ea typeface="+mj-ea"/>
                <a:cs typeface="+mj-cs"/>
              </a:rPr>
              <a:t>Help for decision making when two sources give us different pictures.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5852C7-2A14-454B-A850-961711201109}" type="slidenum">
              <a:rPr lang="en-CA" smtClean="0">
                <a:latin typeface="Arial" pitchFamily="34" charset="0"/>
              </a:rPr>
              <a:pPr/>
              <a:t>20</a:t>
            </a:fld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9755D9-9115-4CC6-A73B-65B4FFD51A75}" type="slidenum">
              <a:rPr lang="en-CA" smtClean="0">
                <a:latin typeface="Arial" pitchFamily="34" charset="0"/>
              </a:rPr>
              <a:pPr/>
              <a:t>21</a:t>
            </a:fld>
            <a:endParaRPr lang="en-CA" smtClean="0">
              <a:latin typeface="Arial" pitchFamily="34" charset="0"/>
            </a:endParaRPr>
          </a:p>
        </p:txBody>
      </p:sp>
      <p:sp>
        <p:nvSpPr>
          <p:cNvPr id="17413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C96CCF7-E35E-4A1F-8C01-BC36B4946E93}" type="datetime1">
              <a:rPr lang="en-CA" smtClean="0">
                <a:latin typeface="Arial" pitchFamily="34" charset="0"/>
              </a:rPr>
              <a:pPr/>
              <a:t>31/01/2014</a:t>
            </a:fld>
            <a:endParaRPr lang="en-CA" smtClean="0">
              <a:latin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3850" y="629568"/>
            <a:ext cx="8218488" cy="711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790" y="3861048"/>
            <a:ext cx="8191666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Joe St. Lawrence</a:t>
            </a:r>
          </a:p>
          <a:p>
            <a:endParaRPr lang="en-CA" sz="1400" b="1" kern="0" dirty="0" smtClean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  <a:p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Environment Accounts and Statistics | </a:t>
            </a:r>
            <a:r>
              <a:rPr lang="en-CA" sz="1400" b="1" kern="0" dirty="0" err="1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Comptes</a:t>
            </a:r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 et </a:t>
            </a:r>
            <a:r>
              <a:rPr lang="en-CA" sz="1400" b="1" kern="0" dirty="0" err="1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statistique</a:t>
            </a:r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CA" sz="1400" b="1" kern="0" dirty="0" err="1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l'environnement</a:t>
            </a:r>
            <a:endParaRPr lang="en-CA" sz="1400" b="1" kern="0" dirty="0" smtClean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  <a:p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R.H. Coats Building | </a:t>
            </a:r>
            <a:r>
              <a:rPr lang="en-CA" sz="1400" b="1" kern="0" dirty="0" err="1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Immeuble</a:t>
            </a:r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 R.-H.-Coats / Floor | </a:t>
            </a:r>
            <a:r>
              <a:rPr lang="en-CA" sz="1400" b="1" kern="0" dirty="0" err="1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Étage</a:t>
            </a:r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 25 M</a:t>
            </a:r>
          </a:p>
          <a:p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Statistics Canada | 100 Tunney's Pasture Driveway, Ottawa ON K1A 0T6</a:t>
            </a:r>
          </a:p>
          <a:p>
            <a:r>
              <a:rPr lang="en-CA" sz="1400" b="1" kern="0" dirty="0" err="1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Statistique</a:t>
            </a:r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 Canada | 100, promenade Tunney's Pasture, Ottawa ON K1A 0T6</a:t>
            </a:r>
          </a:p>
          <a:p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Joe.St.Lawrence@statcan.gc.ca</a:t>
            </a:r>
          </a:p>
          <a:p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Telephone | </a:t>
            </a:r>
            <a:r>
              <a:rPr lang="en-CA" sz="1400" b="1" kern="0" dirty="0" err="1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Téléphone</a:t>
            </a:r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 613-951-7709</a:t>
            </a:r>
          </a:p>
          <a:p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Facsimile | </a:t>
            </a:r>
            <a:r>
              <a:rPr lang="en-CA" sz="1400" b="1" kern="0" dirty="0" err="1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Télécopieur</a:t>
            </a:r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 613-951-0634</a:t>
            </a:r>
          </a:p>
          <a:p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Government of Canada | </a:t>
            </a:r>
            <a:r>
              <a:rPr lang="en-CA" sz="1400" b="1" kern="0" dirty="0" err="1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Gouvernement</a:t>
            </a:r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 du Canada </a:t>
            </a:r>
          </a:p>
          <a:p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323528" y="615280"/>
            <a:ext cx="8568952" cy="7254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dirty="0" smtClean="0"/>
              <a:t>Energy Accounts in the SEEA: Supply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9E7E99-8C8F-4247-8CCA-247F3A3C1C48}" type="slidenum">
              <a:rPr lang="en-CA" smtClean="0">
                <a:latin typeface="Arial" pitchFamily="34" charset="0"/>
              </a:rPr>
              <a:pPr/>
              <a:t>3</a:t>
            </a:fld>
            <a:endParaRPr lang="en-CA" smtClean="0">
              <a:latin typeface="Arial" pitchFamily="34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 l="11922" t="7646" r="17429" b="7395"/>
          <a:stretch>
            <a:fillRect/>
          </a:stretch>
        </p:blipFill>
        <p:spPr bwMode="auto">
          <a:xfrm>
            <a:off x="971600" y="1412776"/>
            <a:ext cx="7056784" cy="53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468313" y="615280"/>
            <a:ext cx="8229600" cy="7254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dirty="0" smtClean="0"/>
              <a:t>Energy Accounts in the SEEA: Use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9E7E99-8C8F-4247-8CCA-247F3A3C1C48}" type="slidenum">
              <a:rPr lang="en-CA" smtClean="0">
                <a:latin typeface="Arial" pitchFamily="34" charset="0"/>
              </a:rPr>
              <a:pPr/>
              <a:t>4</a:t>
            </a:fld>
            <a:endParaRPr lang="en-CA" smtClean="0">
              <a:latin typeface="Arial" pitchFamily="34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 l="15972" t="8366" r="17429" b="5235"/>
          <a:stretch>
            <a:fillRect/>
          </a:stretch>
        </p:blipFill>
        <p:spPr bwMode="auto">
          <a:xfrm>
            <a:off x="1154020" y="1412775"/>
            <a:ext cx="6586332" cy="534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468313" y="615280"/>
            <a:ext cx="8229600" cy="7254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dirty="0" smtClean="0"/>
              <a:t>Energy Accounts in Canada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9E7E99-8C8F-4247-8CCA-247F3A3C1C48}" type="slidenum">
              <a:rPr lang="en-CA" smtClean="0">
                <a:latin typeface="Arial" pitchFamily="34" charset="0"/>
              </a:rPr>
              <a:pPr/>
              <a:t>5</a:t>
            </a:fld>
            <a:endParaRPr lang="en-CA" smtClean="0">
              <a:latin typeface="Arial" pitchFamily="34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 l="15972" t="8366" r="17429" b="5235"/>
          <a:stretch>
            <a:fillRect/>
          </a:stretch>
        </p:blipFill>
        <p:spPr bwMode="auto">
          <a:xfrm>
            <a:off x="1154020" y="1412775"/>
            <a:ext cx="6586332" cy="534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1331640" y="3068960"/>
            <a:ext cx="4680520" cy="2448272"/>
          </a:xfrm>
          <a:prstGeom prst="rect">
            <a:avLst/>
          </a:prstGeom>
          <a:solidFill>
            <a:srgbClr val="00B0F0">
              <a:alpha val="2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468313" y="404664"/>
            <a:ext cx="8229600" cy="7254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dirty="0" smtClean="0"/>
              <a:t>Energy Accounts in Canada: Basic table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9E7E99-8C8F-4247-8CCA-247F3A3C1C48}" type="slidenum">
              <a:rPr lang="en-CA" smtClean="0">
                <a:latin typeface="Arial" pitchFamily="34" charset="0"/>
              </a:rPr>
              <a:pPr/>
              <a:t>6</a:t>
            </a:fld>
            <a:endParaRPr lang="en-CA" smtClean="0">
              <a:latin typeface="Arial" pitchFamily="34" charset="0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 b="22891"/>
          <a:stretch>
            <a:fillRect/>
          </a:stretch>
        </p:blipFill>
        <p:spPr bwMode="auto">
          <a:xfrm>
            <a:off x="711671" y="1556792"/>
            <a:ext cx="760474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468313" y="615280"/>
            <a:ext cx="8229600" cy="7254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dirty="0" smtClean="0"/>
              <a:t>Overview of main data sources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9E7E99-8C8F-4247-8CCA-247F3A3C1C48}" type="slidenum">
              <a:rPr lang="en-CA" smtClean="0">
                <a:latin typeface="Arial" pitchFamily="34" charset="0"/>
              </a:rPr>
              <a:pPr/>
              <a:t>7</a:t>
            </a:fld>
            <a:endParaRPr lang="en-CA" smtClean="0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556792"/>
            <a:ext cx="80476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Energy Supply and Demand Balances</a:t>
            </a:r>
          </a:p>
          <a:p>
            <a:r>
              <a:rPr lang="en-CA" sz="20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CA" sz="2000" kern="0" dirty="0">
                <a:solidFill>
                  <a:srgbClr val="003366"/>
                </a:solidFill>
                <a:latin typeface="+mn-lt"/>
                <a:ea typeface="+mj-ea"/>
                <a:cs typeface="+mj-cs"/>
              </a:rPr>
              <a:t>Control totals</a:t>
            </a:r>
            <a:r>
              <a:rPr lang="en-CA" sz="2000" kern="0" dirty="0" smtClean="0">
                <a:solidFill>
                  <a:srgbClr val="003366"/>
                </a:solidFill>
                <a:latin typeface="+mn-lt"/>
                <a:ea typeface="+mj-ea"/>
                <a:cs typeface="+mj-cs"/>
              </a:rPr>
              <a:t>, producer consumption, non-energy use etc.</a:t>
            </a:r>
            <a:endParaRPr lang="en-CA" sz="2000" kern="0" dirty="0">
              <a:solidFill>
                <a:srgbClr val="003366"/>
              </a:solidFill>
              <a:latin typeface="+mn-lt"/>
              <a:ea typeface="+mj-ea"/>
              <a:cs typeface="+mj-cs"/>
            </a:endParaRPr>
          </a:p>
          <a:p>
            <a:r>
              <a:rPr lang="en-CA" sz="2000" kern="0" dirty="0" smtClean="0">
                <a:solidFill>
                  <a:srgbClr val="003366"/>
                </a:solidFill>
                <a:latin typeface="+mn-lt"/>
                <a:ea typeface="+mj-ea"/>
                <a:cs typeface="+mj-cs"/>
              </a:rPr>
              <a:t>	</a:t>
            </a:r>
          </a:p>
          <a:p>
            <a:r>
              <a:rPr lang="en-CA" sz="20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Industrial Consumption of Energy Survey</a:t>
            </a:r>
          </a:p>
          <a:p>
            <a:r>
              <a:rPr lang="en-CA" sz="20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CA" sz="2000" kern="0" dirty="0" smtClean="0">
                <a:solidFill>
                  <a:srgbClr val="003366"/>
                </a:solidFill>
                <a:latin typeface="+mn-lt"/>
                <a:ea typeface="+mj-ea"/>
                <a:cs typeface="+mj-cs"/>
              </a:rPr>
              <a:t>Fuel use in manufacturing.</a:t>
            </a:r>
          </a:p>
          <a:p>
            <a:endParaRPr lang="en-CA" sz="2000" b="1" kern="0" dirty="0" smtClean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  <a:p>
            <a:r>
              <a:rPr lang="en-CA" sz="20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Annual Census of Mines</a:t>
            </a:r>
          </a:p>
          <a:p>
            <a:r>
              <a:rPr lang="en-CA" sz="2000" b="1" kern="0" dirty="0">
                <a:solidFill>
                  <a:srgbClr val="003366"/>
                </a:solidFill>
              </a:rPr>
              <a:t>	</a:t>
            </a:r>
            <a:r>
              <a:rPr lang="en-CA" sz="2000" kern="0" dirty="0" smtClean="0">
                <a:solidFill>
                  <a:srgbClr val="003366"/>
                </a:solidFill>
              </a:rPr>
              <a:t>Fuel use in mining industries.</a:t>
            </a:r>
          </a:p>
          <a:p>
            <a:endParaRPr lang="en-CA" sz="2000" kern="0" dirty="0">
              <a:solidFill>
                <a:srgbClr val="003366"/>
              </a:solidFill>
            </a:endParaRPr>
          </a:p>
          <a:p>
            <a:r>
              <a:rPr lang="en-CA" sz="2000" b="1" kern="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Transportation Surveys</a:t>
            </a:r>
          </a:p>
          <a:p>
            <a:r>
              <a:rPr lang="en-CA" sz="2000" b="1" kern="0" dirty="0" smtClean="0">
                <a:solidFill>
                  <a:srgbClr val="003366"/>
                </a:solidFill>
              </a:rPr>
              <a:t>	</a:t>
            </a:r>
            <a:r>
              <a:rPr lang="en-CA" sz="2000" kern="0" dirty="0" smtClean="0">
                <a:solidFill>
                  <a:srgbClr val="003366"/>
                </a:solidFill>
              </a:rPr>
              <a:t>Fuel use in transportation industries.</a:t>
            </a:r>
          </a:p>
          <a:p>
            <a:endParaRPr lang="en-CA" sz="2000" kern="0" dirty="0">
              <a:solidFill>
                <a:srgbClr val="003366"/>
              </a:solidFill>
            </a:endParaRPr>
          </a:p>
          <a:p>
            <a:r>
              <a:rPr lang="en-CA" sz="2000" b="1" kern="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Input-output Tables</a:t>
            </a:r>
          </a:p>
          <a:p>
            <a:r>
              <a:rPr lang="en-CA" sz="2000" kern="0" dirty="0">
                <a:solidFill>
                  <a:srgbClr val="003366"/>
                </a:solidFill>
              </a:rPr>
              <a:t>	</a:t>
            </a:r>
            <a:r>
              <a:rPr lang="en-CA" sz="2000" kern="0" dirty="0" smtClean="0">
                <a:solidFill>
                  <a:srgbClr val="003366"/>
                </a:solidFill>
              </a:rPr>
              <a:t>Fuel input expenditures users not surveyed above</a:t>
            </a:r>
            <a:endParaRPr lang="en-CA" sz="2000" b="1" kern="0" dirty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323528" y="615280"/>
            <a:ext cx="8496944" cy="7254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dirty="0" smtClean="0"/>
              <a:t>Energy Supply and Demand Balances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9E7E99-8C8F-4247-8CCA-247F3A3C1C48}" type="slidenum">
              <a:rPr lang="en-CA" smtClean="0">
                <a:latin typeface="Arial" pitchFamily="34" charset="0"/>
              </a:rPr>
              <a:pPr/>
              <a:t>8</a:t>
            </a:fld>
            <a:endParaRPr lang="en-CA" smtClean="0">
              <a:latin typeface="Arial" pitchFamily="34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 l="26676" t="11966" r="25433" b="3795"/>
          <a:stretch>
            <a:fillRect/>
          </a:stretch>
        </p:blipFill>
        <p:spPr bwMode="auto">
          <a:xfrm>
            <a:off x="1979712" y="1127971"/>
            <a:ext cx="5040560" cy="554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468313" y="404664"/>
            <a:ext cx="8229600" cy="7254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dirty="0" smtClean="0"/>
              <a:t>Energy Supply and Demand Balances: Source Surveys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9E7E99-8C8F-4247-8CCA-247F3A3C1C48}" type="slidenum">
              <a:rPr lang="en-CA" smtClean="0">
                <a:latin typeface="Arial" pitchFamily="34" charset="0"/>
              </a:rPr>
              <a:pPr/>
              <a:t>9</a:t>
            </a:fld>
            <a:endParaRPr lang="en-CA" smtClean="0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556792"/>
            <a:ext cx="87129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CA" sz="2000" kern="0" dirty="0">
                <a:solidFill>
                  <a:srgbClr val="003366"/>
                </a:solidFill>
              </a:rPr>
              <a:t>Coke Monthly</a:t>
            </a:r>
          </a:p>
          <a:p>
            <a:r>
              <a:rPr lang="en-CA" sz="2000" kern="0" dirty="0">
                <a:solidFill>
                  <a:srgbClr val="003366"/>
                </a:solidFill>
              </a:rPr>
              <a:t>	Coal Monthly</a:t>
            </a:r>
          </a:p>
          <a:p>
            <a:r>
              <a:rPr lang="en-CA" sz="2000" kern="0" dirty="0">
                <a:solidFill>
                  <a:srgbClr val="003366"/>
                </a:solidFill>
              </a:rPr>
              <a:t>	</a:t>
            </a:r>
            <a:r>
              <a:rPr lang="en-CA" sz="2000" kern="0" dirty="0" smtClean="0">
                <a:solidFill>
                  <a:srgbClr val="003366"/>
                </a:solidFill>
              </a:rPr>
              <a:t>Monthly Oil Pipeline Transport</a:t>
            </a:r>
          </a:p>
          <a:p>
            <a:pPr marL="893763" indent="-893763"/>
            <a:r>
              <a:rPr lang="en-CA" sz="2000" kern="0" dirty="0">
                <a:solidFill>
                  <a:srgbClr val="003366"/>
                </a:solidFill>
              </a:rPr>
              <a:t>	</a:t>
            </a:r>
            <a:r>
              <a:rPr lang="en-CA" sz="2000" kern="0" dirty="0" smtClean="0">
                <a:solidFill>
                  <a:srgbClr val="003366"/>
                </a:solidFill>
              </a:rPr>
              <a:t>Gas Utilities/Transportation and Distribution Systems (Monthly)</a:t>
            </a:r>
          </a:p>
          <a:p>
            <a:pPr marL="893763" indent="-893763"/>
            <a:r>
              <a:rPr lang="en-CA" sz="2000" kern="0" dirty="0">
                <a:solidFill>
                  <a:srgbClr val="003366"/>
                </a:solidFill>
              </a:rPr>
              <a:t>	</a:t>
            </a:r>
            <a:r>
              <a:rPr lang="en-CA" sz="2000" kern="0" dirty="0" smtClean="0">
                <a:solidFill>
                  <a:srgbClr val="003366"/>
                </a:solidFill>
              </a:rPr>
              <a:t>Monthly Refined Petroleum Products</a:t>
            </a:r>
          </a:p>
          <a:p>
            <a:pPr marL="893763" indent="-893763"/>
            <a:r>
              <a:rPr lang="en-CA" sz="2000" kern="0" dirty="0">
                <a:solidFill>
                  <a:srgbClr val="003366"/>
                </a:solidFill>
              </a:rPr>
              <a:t>	</a:t>
            </a:r>
            <a:r>
              <a:rPr lang="en-CA" sz="2000" kern="0" dirty="0" smtClean="0">
                <a:solidFill>
                  <a:srgbClr val="003366"/>
                </a:solidFill>
              </a:rPr>
              <a:t>Monthly Electricity</a:t>
            </a:r>
          </a:p>
          <a:p>
            <a:pPr marL="893763" indent="-893763"/>
            <a:r>
              <a:rPr lang="en-CA" sz="2000" kern="0" dirty="0">
                <a:solidFill>
                  <a:srgbClr val="003366"/>
                </a:solidFill>
              </a:rPr>
              <a:t>	</a:t>
            </a:r>
            <a:r>
              <a:rPr lang="en-CA" sz="2000" kern="0" dirty="0" smtClean="0">
                <a:solidFill>
                  <a:srgbClr val="003366"/>
                </a:solidFill>
              </a:rPr>
              <a:t>Natural Gas Disposition – Annual</a:t>
            </a:r>
          </a:p>
          <a:p>
            <a:pPr marL="893763" indent="-893763"/>
            <a:r>
              <a:rPr lang="en-CA" sz="2000" kern="0" dirty="0">
                <a:solidFill>
                  <a:srgbClr val="003366"/>
                </a:solidFill>
              </a:rPr>
              <a:t>	</a:t>
            </a:r>
            <a:r>
              <a:rPr lang="en-CA" sz="2000" kern="0" dirty="0" smtClean="0">
                <a:solidFill>
                  <a:srgbClr val="003366"/>
                </a:solidFill>
              </a:rPr>
              <a:t>End-Use of Refined Petroleum Products – Annual</a:t>
            </a:r>
          </a:p>
          <a:p>
            <a:pPr marL="893763" indent="-893763"/>
            <a:r>
              <a:rPr lang="en-CA" sz="2000" kern="0" dirty="0">
                <a:solidFill>
                  <a:srgbClr val="003366"/>
                </a:solidFill>
              </a:rPr>
              <a:t>	</a:t>
            </a:r>
            <a:r>
              <a:rPr lang="en-CA" sz="2000" kern="0" dirty="0" smtClean="0">
                <a:solidFill>
                  <a:srgbClr val="003366"/>
                </a:solidFill>
              </a:rPr>
              <a:t>Monthly Oil Pipeline Statement</a:t>
            </a:r>
          </a:p>
          <a:p>
            <a:pPr marL="893763" indent="-893763"/>
            <a:r>
              <a:rPr lang="en-CA" sz="2000" kern="0" dirty="0">
                <a:solidFill>
                  <a:srgbClr val="003366"/>
                </a:solidFill>
              </a:rPr>
              <a:t>	</a:t>
            </a:r>
            <a:r>
              <a:rPr lang="en-CA" sz="2000" kern="0" dirty="0" smtClean="0">
                <a:solidFill>
                  <a:srgbClr val="003366"/>
                </a:solidFill>
              </a:rPr>
              <a:t>Electricity Supply and Disposition – Annual</a:t>
            </a:r>
          </a:p>
          <a:p>
            <a:pPr marL="893763" indent="-893763"/>
            <a:r>
              <a:rPr lang="en-CA" sz="2000" kern="0" dirty="0">
                <a:solidFill>
                  <a:srgbClr val="003366"/>
                </a:solidFill>
              </a:rPr>
              <a:t>	</a:t>
            </a:r>
            <a:r>
              <a:rPr lang="en-CA" sz="2000" kern="0" dirty="0" smtClean="0">
                <a:solidFill>
                  <a:srgbClr val="003366"/>
                </a:solidFill>
              </a:rPr>
              <a:t>Electric Power Thermal Generating Station Fuel Consumption</a:t>
            </a:r>
          </a:p>
          <a:p>
            <a:pPr marL="893763" indent="-893763"/>
            <a:r>
              <a:rPr lang="en-CA" sz="2000" kern="0" dirty="0">
                <a:solidFill>
                  <a:srgbClr val="003366"/>
                </a:solidFill>
              </a:rPr>
              <a:t>	</a:t>
            </a:r>
            <a:r>
              <a:rPr lang="en-CA" sz="2000" kern="0" dirty="0" smtClean="0">
                <a:solidFill>
                  <a:srgbClr val="003366"/>
                </a:solidFill>
              </a:rPr>
              <a:t>Monthly Crude Oil and Natural Gas</a:t>
            </a:r>
          </a:p>
          <a:p>
            <a:pPr marL="893763" indent="-893763"/>
            <a:r>
              <a:rPr lang="en-CA" sz="2000" b="1" kern="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CA" sz="2000" kern="0" dirty="0">
                <a:solidFill>
                  <a:srgbClr val="003366"/>
                </a:solidFill>
              </a:rPr>
              <a:t>Annual Industrial Consumption of Energy Survey </a:t>
            </a:r>
          </a:p>
          <a:p>
            <a:pPr marL="893763" indent="-893763"/>
            <a:r>
              <a:rPr lang="en-CA" sz="2000" kern="0" dirty="0">
                <a:solidFill>
                  <a:srgbClr val="003366"/>
                </a:solidFill>
              </a:rPr>
              <a:t>	Annual Survey of Secondary Distributors of Refined Petroleum Products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DISS-DIFF-Eng Template</Template>
  <TotalTime>14353</TotalTime>
  <Words>669</Words>
  <Application>Microsoft Office PowerPoint</Application>
  <PresentationFormat>On-screen Show (4:3)</PresentationFormat>
  <Paragraphs>183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Slide 1</vt:lpstr>
      <vt:lpstr>Physical Flow Accounts in the SEEA</vt:lpstr>
      <vt:lpstr>Energy Accounts in the SEEA: Supply</vt:lpstr>
      <vt:lpstr>Energy Accounts in the SEEA: Use</vt:lpstr>
      <vt:lpstr>Energy Accounts in Canada</vt:lpstr>
      <vt:lpstr>Energy Accounts in Canada: Basic table</vt:lpstr>
      <vt:lpstr>Overview of main data sources</vt:lpstr>
      <vt:lpstr>Energy Supply and Demand Balances</vt:lpstr>
      <vt:lpstr>Energy Supply and Demand Balances: Source Surveys</vt:lpstr>
      <vt:lpstr>Energy Account data sources</vt:lpstr>
      <vt:lpstr>Energy Account data sources</vt:lpstr>
      <vt:lpstr>Energy Account data sources</vt:lpstr>
      <vt:lpstr>Energy Account data sources</vt:lpstr>
      <vt:lpstr>Energy Account data sources</vt:lpstr>
      <vt:lpstr>Final Output: Energy Use</vt:lpstr>
      <vt:lpstr>Final Output: Energy Intensity</vt:lpstr>
      <vt:lpstr>Energy Accounts Uses</vt:lpstr>
      <vt:lpstr>Quality Control – Analysis</vt:lpstr>
      <vt:lpstr>Quality Control – Bridge Tables</vt:lpstr>
      <vt:lpstr>Challenges</vt:lpstr>
      <vt:lpstr>Slide 21</vt:lpstr>
    </vt:vector>
  </TitlesOfParts>
  <Company>STC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Joe St.Lawrence</cp:lastModifiedBy>
  <cp:revision>520</cp:revision>
  <dcterms:created xsi:type="dcterms:W3CDTF">2008-07-17T14:58:13Z</dcterms:created>
  <dcterms:modified xsi:type="dcterms:W3CDTF">2014-01-31T18:25:53Z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582507423</vt:i4>
  </property>
  <property fmtid="{D5CDD505-2E9C-101B-9397-08002B2CF9AE}" pid="3" name="_NewReviewCycle">
    <vt:lpwstr/>
  </property>
  <property fmtid="{D5CDD505-2E9C-101B-9397-08002B2CF9AE}" pid="4" name="_EmailSubject">
    <vt:lpwstr>FW: London Group Meeting Update: Draft minutes</vt:lpwstr>
  </property>
  <property fmtid="{D5CDD505-2E9C-101B-9397-08002B2CF9AE}" pid="5" name="_AuthorEmail">
    <vt:lpwstr>Joe.St.Lawrence@a.statcan.gc.ca</vt:lpwstr>
  </property>
  <property fmtid="{D5CDD505-2E9C-101B-9397-08002B2CF9AE}" pid="6" name="_AuthorEmailDisplayName">
    <vt:lpwstr>St. Lawrence, Joe - EASD/DCSE</vt:lpwstr>
  </property>
</Properties>
</file>